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6000" b="1" dirty="0" smtClean="0"/>
              <a:t>المحاضرة </a:t>
            </a:r>
            <a:r>
              <a:rPr lang="ar-SA" sz="6000" b="1" dirty="0" smtClean="0"/>
              <a:t>السادسة</a:t>
            </a:r>
            <a:r>
              <a:rPr lang="ar-SA" sz="6000" b="1" dirty="0" smtClean="0"/>
              <a:t/>
            </a:r>
            <a:br>
              <a:rPr lang="ar-SA" sz="6000" b="1" dirty="0" smtClean="0"/>
            </a:br>
            <a:r>
              <a:rPr lang="ar-SA" sz="4800" b="1" dirty="0" smtClean="0"/>
              <a:t>القنوات الفضائية 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786050" y="142852"/>
            <a:ext cx="4714908" cy="1143008"/>
          </a:xfrm>
        </p:spPr>
        <p:txBody>
          <a:bodyPr>
            <a:normAutofit/>
          </a:bodyPr>
          <a:lstStyle/>
          <a:p>
            <a:r>
              <a:rPr lang="ar-SA" b="1" dirty="0" smtClean="0"/>
              <a:t>القنوات الفضائية </a:t>
            </a: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215370" cy="7429552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نشأة وتطور القنوات </a:t>
            </a:r>
            <a:r>
              <a:rPr lang="ar-SA" b="1" dirty="0" smtClean="0">
                <a:solidFill>
                  <a:schemeClr val="tx1"/>
                </a:solidFill>
              </a:rPr>
              <a:t>الفضائية المصرية والعربية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يعتبر البث الفضائي العربي من أهم التطورات التي عرفتها المنطقة العربية منذ بداية التسعينات من القرن العشرين.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تم البث </a:t>
            </a:r>
            <a:r>
              <a:rPr lang="ar-SA" b="1" dirty="0" smtClean="0">
                <a:solidFill>
                  <a:schemeClr val="tx1"/>
                </a:solidFill>
              </a:rPr>
              <a:t>عبر مراحل اتسمت كلها بتطور في </a:t>
            </a:r>
            <a:r>
              <a:rPr lang="ar-SA" b="1" dirty="0" smtClean="0">
                <a:solidFill>
                  <a:schemeClr val="tx1"/>
                </a:solidFill>
              </a:rPr>
              <a:t>التجهيزات: </a:t>
            </a: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من قوة </a:t>
            </a:r>
            <a:r>
              <a:rPr lang="ar-SA" b="1" dirty="0" smtClean="0">
                <a:solidFill>
                  <a:schemeClr val="tx1"/>
                </a:solidFill>
              </a:rPr>
              <a:t>هذا البث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وتكاليفه </a:t>
            </a:r>
            <a:r>
              <a:rPr lang="ar-SA" b="1" dirty="0" smtClean="0">
                <a:solidFill>
                  <a:schemeClr val="tx1"/>
                </a:solidFill>
              </a:rPr>
              <a:t>التي ما انفكت تنخفض.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واستقبال </a:t>
            </a:r>
            <a:r>
              <a:rPr lang="ar-SA" b="1" dirty="0" smtClean="0">
                <a:solidFill>
                  <a:schemeClr val="tx1"/>
                </a:solidFill>
              </a:rPr>
              <a:t>الشارات التلفزيونية من قبل السكان في المنطقة العربية 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572560" cy="578647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سعت مصر منذ بداية عقد التسعينات لبدء منظومتها الفضائية </a:t>
            </a:r>
            <a:r>
              <a:rPr lang="ar-SA" b="1" dirty="0" smtClean="0">
                <a:solidFill>
                  <a:schemeClr val="tx1"/>
                </a:solidFill>
              </a:rPr>
              <a:t>وذلك : 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-لأهمية </a:t>
            </a:r>
            <a:r>
              <a:rPr lang="ar-SA" b="1" dirty="0" smtClean="0">
                <a:solidFill>
                  <a:schemeClr val="tx1"/>
                </a:solidFill>
              </a:rPr>
              <a:t>الدخول المبكر لعصر اتصالات الفضاء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ومواكبة </a:t>
            </a:r>
            <a:r>
              <a:rPr lang="ar-SA" b="1" dirty="0" smtClean="0">
                <a:solidFill>
                  <a:schemeClr val="tx1"/>
                </a:solidFill>
              </a:rPr>
              <a:t>التطور التقني الهائل في مجال البث التلفزيوني المباشر ، </a:t>
            </a:r>
            <a:r>
              <a:rPr lang="ar-SA" b="1" dirty="0" smtClean="0">
                <a:solidFill>
                  <a:schemeClr val="tx1"/>
                </a:solidFill>
              </a:rPr>
              <a:t>بهدف </a:t>
            </a:r>
            <a:r>
              <a:rPr lang="ar-SA" b="1" dirty="0" smtClean="0">
                <a:solidFill>
                  <a:schemeClr val="tx1"/>
                </a:solidFill>
              </a:rPr>
              <a:t>التواصل مع الجمهور المصري في الخارج </a:t>
            </a:r>
            <a:r>
              <a:rPr lang="ar-SA" b="1" dirty="0" smtClean="0">
                <a:solidFill>
                  <a:schemeClr val="tx1"/>
                </a:solidFill>
              </a:rPr>
              <a:t>:</a:t>
            </a: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أولا </a:t>
            </a:r>
            <a:r>
              <a:rPr lang="ar-SA" b="1" dirty="0" smtClean="0">
                <a:solidFill>
                  <a:schemeClr val="tx1"/>
                </a:solidFill>
              </a:rPr>
              <a:t>: </a:t>
            </a:r>
            <a:r>
              <a:rPr lang="ar-SA" b="1" dirty="0" smtClean="0">
                <a:solidFill>
                  <a:schemeClr val="tx1"/>
                </a:solidFill>
              </a:rPr>
              <a:t>لربط الجمهور المصري </a:t>
            </a:r>
            <a:r>
              <a:rPr lang="ar-SA" b="1" dirty="0" smtClean="0">
                <a:solidFill>
                  <a:schemeClr val="tx1"/>
                </a:solidFill>
              </a:rPr>
              <a:t>بالوطن الأم وبثقافة وتقاليد مجتمعة ، والتواصل مع هذا الجمهور في الداخل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ثانيا </a:t>
            </a:r>
            <a:r>
              <a:rPr lang="ar-SA" b="1" dirty="0" smtClean="0">
                <a:solidFill>
                  <a:schemeClr val="tx1"/>
                </a:solidFill>
              </a:rPr>
              <a:t>: وخاصة في المناطق النائية داخل جمهورية مصر العربية المترامية الأطراف ، والتي يصعب علي البث التلفزيوني الأرضي التواصل معها ،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كما </a:t>
            </a:r>
            <a:r>
              <a:rPr lang="ar-SA" b="1" dirty="0" smtClean="0">
                <a:solidFill>
                  <a:schemeClr val="tx1"/>
                </a:solidFill>
              </a:rPr>
              <a:t>يمكنها </a:t>
            </a:r>
            <a:r>
              <a:rPr lang="ar-SA" b="1" dirty="0" smtClean="0">
                <a:solidFill>
                  <a:schemeClr val="tx1"/>
                </a:solidFill>
              </a:rPr>
              <a:t>التواصل </a:t>
            </a:r>
            <a:r>
              <a:rPr lang="ar-SA" b="1" dirty="0" smtClean="0">
                <a:solidFill>
                  <a:schemeClr val="tx1"/>
                </a:solidFill>
              </a:rPr>
              <a:t>مع الجمهور غير المحلي بهدف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توضيح </a:t>
            </a:r>
            <a:r>
              <a:rPr lang="ar-SA" b="1" dirty="0" smtClean="0">
                <a:solidFill>
                  <a:schemeClr val="tx1"/>
                </a:solidFill>
              </a:rPr>
              <a:t>صورة مصر الحقيقة ، 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مواجهة </a:t>
            </a:r>
            <a:r>
              <a:rPr lang="ar-SA" b="1" dirty="0" smtClean="0">
                <a:solidFill>
                  <a:schemeClr val="tx1"/>
                </a:solidFill>
              </a:rPr>
              <a:t>مختلف أشكال التشويش التي تتعرض </a:t>
            </a:r>
            <a:r>
              <a:rPr lang="ar-SA" b="1" dirty="0" smtClean="0">
                <a:solidFill>
                  <a:schemeClr val="tx1"/>
                </a:solidFill>
              </a:rPr>
              <a:t>لها.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358246" cy="5715040"/>
          </a:xfrm>
        </p:spPr>
        <p:txBody>
          <a:bodyPr>
            <a:normAutofit fontScale="85000" lnSpcReduction="1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أولا :القنوات الفضائية المصرية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1- القناة الفضائية المصرية الأولي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 تعد القناة الفضائیة المصریة الأولى أول قناة فضائية عربية حكومية ، وقد بدأ بثها التجريبي في أول نوفمبر 1990 ، وتم افتتاحها في ١٢ دیسمبر ١٩٩٠ .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2 - قناة النيل الدولية :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تم افتتاح قنوات فضائیة أخرى طوال عقد التسعینات بدأت بقناة النیل الدولیة الناطقة باللغة الأجنبیة ، بدأ بثها التجريبي في 6 أكتوبر 1993 بمعدل ساعتين يوميا ، وبدأ إرسالها الرسمي في 31 مايو 1994 بهدف نقل صورة مصر وصوتها إلي العالم الخارجي مباشرة دون وسيط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- القناة الفضائیة المصریة الثانیة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بدأ البث الرسمي للقناة الفضائیة المصریة الثانیة كقناة عامه في 1/6 عام ١٩٩٦ ، وتبث إرسالها علي ثلاثة أقمار صناعية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143932" cy="6143668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ثانيا قطاع القنوات المتخصصة :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القنوات المتخصصة </a:t>
            </a:r>
            <a:r>
              <a:rPr lang="ar-SA" b="1" dirty="0" smtClean="0">
                <a:solidFill>
                  <a:schemeClr val="tx1"/>
                </a:solidFill>
              </a:rPr>
              <a:t>:</a:t>
            </a:r>
            <a:r>
              <a:rPr lang="ar-SA" b="1" u="sng" dirty="0" smtClean="0">
                <a:solidFill>
                  <a:schemeClr val="tx1"/>
                </a:solidFill>
              </a:rPr>
              <a:t>قناة </a:t>
            </a:r>
            <a:r>
              <a:rPr lang="ar-SA" b="1" u="sng" dirty="0" smtClean="0">
                <a:solidFill>
                  <a:schemeClr val="tx1"/>
                </a:solidFill>
              </a:rPr>
              <a:t>الدراما  </a:t>
            </a:r>
            <a:r>
              <a:rPr lang="ar-SA" b="1" dirty="0" smtClean="0">
                <a:solidFill>
                  <a:schemeClr val="tx1"/>
                </a:solidFill>
              </a:rPr>
              <a:t>بدأت عام ١٩٩٦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قنوات النیل المتخصصة </a:t>
            </a:r>
            <a:r>
              <a:rPr lang="ar-SA" b="1" dirty="0" smtClean="0">
                <a:solidFill>
                  <a:schemeClr val="tx1"/>
                </a:solidFill>
              </a:rPr>
              <a:t>:انطلقت </a:t>
            </a:r>
            <a:r>
              <a:rPr lang="ar-SA" b="1" dirty="0" smtClean="0">
                <a:solidFill>
                  <a:schemeClr val="tx1"/>
                </a:solidFill>
              </a:rPr>
              <a:t>في عام ١٩٩٨ بعدد عشرة  قنوات منها قناتین انضمتا إلیهما (قناة الدراما عام ١٩٩٦ ، قناة المعلومات عام ١٩٩٣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قد ضمت قنوات النیل المتخصصة  في بدایة انطلاقها : قناة النیل للدراما – قناة النیل للمعلومات، قناة النیل للأخبار، قناة النیل الثقافیة، قناة النیل للأسرة والطفل، قناة النیل التعلیمیة،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سبعة قنوات تغطى مجالات التعلیم المختلفة)، قناة النیل للمنوعات، قناة النیل للتعلیم العالي، قناة المنارة للبحث العلمي. ثم انضم إلیها : قناة النیل للتنویر، قناة السوبر الریاضیة، قناة محو الأمیة ، قناة المنارة 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643734"/>
          </a:xfrm>
        </p:spPr>
        <p:txBody>
          <a:bodyPr>
            <a:normAutofit/>
          </a:bodyPr>
          <a:lstStyle/>
          <a:p>
            <a:r>
              <a:rPr lang="ar-JO" b="1" dirty="0" smtClean="0">
                <a:solidFill>
                  <a:schemeClr val="tx1"/>
                </a:solidFill>
              </a:rPr>
              <a:t>شبكة قنوات روتانا الفضائية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روتانا الفضائية </a:t>
            </a:r>
            <a:r>
              <a:rPr lang="ar-JO" b="1" dirty="0" smtClean="0">
                <a:solidFill>
                  <a:schemeClr val="tx1"/>
                </a:solidFill>
              </a:rPr>
              <a:t>الرئيسية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روتانا كليب : </a:t>
            </a:r>
            <a:r>
              <a:rPr lang="ar-JO" b="1" dirty="0" smtClean="0">
                <a:solidFill>
                  <a:schemeClr val="tx1"/>
                </a:solidFill>
              </a:rPr>
              <a:t>هي </a:t>
            </a:r>
            <a:r>
              <a:rPr lang="ar-JO" b="1" dirty="0" smtClean="0">
                <a:solidFill>
                  <a:schemeClr val="tx1"/>
                </a:solidFill>
              </a:rPr>
              <a:t>قناة عربية سعودية من ضمن مجموعة قنوات روتانا التلفزيونية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شبكة قنوات المجد الفضائية </a:t>
            </a:r>
            <a:r>
              <a:rPr lang="ar-JO" b="1" dirty="0" smtClean="0">
                <a:solidFill>
                  <a:schemeClr val="tx1"/>
                </a:solidFill>
              </a:rPr>
              <a:t>وتضم </a:t>
            </a:r>
            <a:r>
              <a:rPr lang="ar-JO" b="1" dirty="0" smtClean="0">
                <a:solidFill>
                  <a:schemeClr val="tx1"/>
                </a:solidFill>
              </a:rPr>
              <a:t>عدة قنوات فضائية :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المجد الفضائية العامة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المجد للقرآن الكريم.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المجد العلمية.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المجد الوثائقية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المجد للأطفال</a:t>
            </a:r>
            <a:r>
              <a:rPr lang="ar-JO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429396"/>
          </a:xfrm>
        </p:spPr>
        <p:txBody>
          <a:bodyPr>
            <a:noAutofit/>
          </a:bodyPr>
          <a:lstStyle/>
          <a:p>
            <a:r>
              <a:rPr lang="ar-JO" b="1" dirty="0" smtClean="0">
                <a:solidFill>
                  <a:schemeClr val="tx1"/>
                </a:solidFill>
              </a:rPr>
              <a:t>شبكة قنوات الجزيرة الفضائية </a:t>
            </a: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و أطلقت قناة الجزيرة الفضائية عدة قنوات جديدة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الجزيرة للأطفال عام 2005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الجزيرة مباشر 2005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الجزيرة الدولية عام 2006 والتي تعتبر أول قناة فضائية عربية متخصصة بالأخبار وناطقة باللغة الإنجليزية.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سوبر رياضية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الجزيرة الاقتصادية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قناة الجزيرة الوثائقية عام 2007 وهي أول قناة فضائية عربية متخصصة بالأفلام الوثائقية.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Autofit/>
          </a:bodyPr>
          <a:lstStyle/>
          <a:p>
            <a:r>
              <a:rPr lang="ar-JO" b="1" dirty="0" smtClean="0">
                <a:solidFill>
                  <a:schemeClr val="tx1"/>
                </a:solidFill>
              </a:rPr>
              <a:t>الجوانب السلبية في القنوات الفضائية العربية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</a:t>
            </a:r>
            <a:r>
              <a:rPr lang="ar-JO" b="1" dirty="0" smtClean="0">
                <a:solidFill>
                  <a:schemeClr val="tx1"/>
                </a:solidFill>
              </a:rPr>
              <a:t>علي مستوي الإدارة والتخطيط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</a:t>
            </a:r>
            <a:r>
              <a:rPr lang="ar-JO" b="1" dirty="0" smtClean="0">
                <a:solidFill>
                  <a:schemeClr val="tx1"/>
                </a:solidFill>
              </a:rPr>
              <a:t>الافتقاد للتنسيق بين القنوات الفضائية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مستوي الخدمة البرامجية "تكرار المضامين الإعلامية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الاهتمام بالانتشار على حساب الجودة: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مضامين محليّة لجماهير عربية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عدم القدرة التنافسية وتكريس وجهة نظر النظم السياسية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</a:t>
            </a:r>
            <a:r>
              <a:rPr lang="ar-JO" b="1" dirty="0" smtClean="0">
                <a:solidFill>
                  <a:schemeClr val="tx1"/>
                </a:solidFill>
              </a:rPr>
              <a:t>قلّة </a:t>
            </a:r>
            <a:r>
              <a:rPr lang="ar-JO" b="1" dirty="0" smtClean="0">
                <a:solidFill>
                  <a:schemeClr val="tx1"/>
                </a:solidFill>
              </a:rPr>
              <a:t>القنوات الموجّهة للغرب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</a:t>
            </a:r>
            <a:r>
              <a:rPr lang="ar-JO" b="1" dirty="0" smtClean="0">
                <a:solidFill>
                  <a:schemeClr val="tx1"/>
                </a:solidFill>
              </a:rPr>
              <a:t>نسخ </a:t>
            </a:r>
            <a:r>
              <a:rPr lang="ar-JO" b="1" dirty="0" smtClean="0">
                <a:solidFill>
                  <a:schemeClr val="tx1"/>
                </a:solidFill>
              </a:rPr>
              <a:t>برامج أجنبية دون مراعاة التقاليد العربي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smtClean="0">
                <a:solidFill>
                  <a:schemeClr val="tx1"/>
                </a:solidFill>
              </a:rPr>
              <a:t>- </a:t>
            </a:r>
            <a:r>
              <a:rPr lang="ar-JO" b="1" smtClean="0">
                <a:solidFill>
                  <a:schemeClr val="tx1"/>
                </a:solidFill>
              </a:rPr>
              <a:t>مصادر </a:t>
            </a:r>
            <a:r>
              <a:rPr lang="ar-JO" b="1" dirty="0" smtClean="0">
                <a:solidFill>
                  <a:schemeClr val="tx1"/>
                </a:solidFill>
              </a:rPr>
              <a:t>التمويل وسوق الإعلان التجاري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579</Words>
  <Application>Microsoft Office PowerPoint</Application>
  <PresentationFormat>عرض على الشاشة (3:4)‏</PresentationFormat>
  <Paragraphs>54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المحاضرة السادسة القنوات الفضائية </vt:lpstr>
      <vt:lpstr>القنوات الفضائية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 مدخل الي الراديو والتلفزيون</dc:title>
  <dc:creator>essam</dc:creator>
  <cp:lastModifiedBy>essam</cp:lastModifiedBy>
  <cp:revision>66</cp:revision>
  <dcterms:created xsi:type="dcterms:W3CDTF">2020-10-10T08:07:05Z</dcterms:created>
  <dcterms:modified xsi:type="dcterms:W3CDTF">2020-10-10T19:58:28Z</dcterms:modified>
</cp:coreProperties>
</file>